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73" r:id="rId12"/>
    <p:sldId id="269" r:id="rId13"/>
    <p:sldId id="268" r:id="rId14"/>
    <p:sldId id="265" r:id="rId15"/>
    <p:sldId id="266" r:id="rId16"/>
    <p:sldId id="267" r:id="rId17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6B35"/>
    <a:srgbClr val="B6793C"/>
    <a:srgbClr val="996633"/>
    <a:srgbClr val="4C4208"/>
    <a:srgbClr val="9481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7/24/2022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E15FE949-9A8D-44F2-92E5-32D7FFB87726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r">
              <a:defRPr sz="1200"/>
            </a:lvl1pPr>
          </a:lstStyle>
          <a:p>
            <a:r>
              <a:rPr lang="en-US"/>
              <a:t>7/24/2022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2" tIns="47426" rIns="94852" bIns="474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620250"/>
            <a:ext cx="5850835" cy="3780800"/>
          </a:xfrm>
          <a:prstGeom prst="rect">
            <a:avLst/>
          </a:prstGeom>
        </p:spPr>
        <p:txBody>
          <a:bodyPr vert="horz" lIns="94852" tIns="47426" rIns="94852" bIns="474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4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4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r">
              <a:defRPr sz="1200"/>
            </a:lvl1pPr>
          </a:lstStyle>
          <a:p>
            <a:fld id="{ED895730-D07F-488A-AD8E-E01EEB8C5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3060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F32-D5E5-4EB8-BAF1-B13D68B4235B}" type="datetime1">
              <a:rPr lang="en-US" smtClean="0"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131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5928-D79B-4753-982F-91D4CC50B9D4}" type="datetime1">
              <a:rPr lang="en-US" smtClean="0"/>
              <a:t>7/23/2022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61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5928-D79B-4753-982F-91D4CC50B9D4}" type="datetime1">
              <a:rPr lang="en-US" smtClean="0"/>
              <a:t>7/23/2022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88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5928-D79B-4753-982F-91D4CC50B9D4}" type="datetime1">
              <a:rPr lang="en-US" smtClean="0"/>
              <a:t>7/23/2022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6091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5928-D79B-4753-982F-91D4CC50B9D4}" type="datetime1">
              <a:rPr lang="en-US" smtClean="0"/>
              <a:t>7/23/2022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104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5928-D79B-4753-982F-91D4CC50B9D4}" type="datetime1">
              <a:rPr lang="en-US" smtClean="0"/>
              <a:t>7/23/2022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08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5928-D79B-4753-982F-91D4CC50B9D4}" type="datetime1">
              <a:rPr lang="en-US" smtClean="0"/>
              <a:t>7/23/2022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9188-3330-4B40-905B-51F3D494499D}" type="datetime1">
              <a:rPr lang="en-US" smtClean="0"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5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0334-02B3-4AF2-9013-742E02A097C8}" type="datetime1">
              <a:rPr lang="en-US" smtClean="0"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08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E4DCB-E774-4D4F-9D2A-393493682AAE}" type="datetime1">
              <a:rPr lang="en-US" smtClean="0"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1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5C04A-1E4A-4CDA-AE18-9C9AF5F56804}" type="datetime1">
              <a:rPr lang="en-US" smtClean="0"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6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43000-DF06-4DDD-8621-88081823AD69}" type="datetime1">
              <a:rPr lang="en-US" smtClean="0"/>
              <a:t>7/23/2022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4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FF8D-ADA8-47F5-A891-074BACE6AA0C}" type="datetime1">
              <a:rPr lang="en-US" smtClean="0"/>
              <a:t>7/23/2022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90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E28CF-6DA4-4260-862D-6683F8CD5358}" type="datetime1">
              <a:rPr lang="en-US" smtClean="0"/>
              <a:t>7/23/2022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7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2ED00-1CC4-4B41-A495-9678CCB40A59}" type="datetime1">
              <a:rPr lang="en-US" smtClean="0"/>
              <a:t>7/23/2022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54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6868E-7012-49DC-9155-FA35170F1DAD}" type="datetime1">
              <a:rPr lang="en-US" smtClean="0"/>
              <a:t>7/23/2022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97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F3ED4-308B-495D-B2D0-581644108EDB}" type="datetime1">
              <a:rPr lang="en-US" smtClean="0"/>
              <a:t>7/23/2022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242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EAF25928-D79B-4753-982F-91D4CC50B9D4}" type="datetime1">
              <a:rPr lang="en-US" smtClean="0"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959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747" r:id="rId13"/>
    <p:sldLayoutId id="2147483748" r:id="rId14"/>
    <p:sldLayoutId id="2147483749" r:id="rId15"/>
    <p:sldLayoutId id="2147483750" r:id="rId16"/>
    <p:sldLayoutId id="2147483751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981200"/>
            <a:ext cx="7080026" cy="923330"/>
          </a:xfrm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“Go Make Disciples”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2904527"/>
            <a:ext cx="7080026" cy="523220"/>
          </a:xfrm>
          <a:effectLst/>
        </p:spPr>
        <p:txBody>
          <a:bodyPr>
            <a:spAutoFit/>
          </a:bodyPr>
          <a:lstStyle/>
          <a:p>
            <a:r>
              <a:rPr lang="en-US" sz="2800" dirty="0"/>
              <a:t>Matthew 28:19-20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EDAF05-5556-4F7E-9A12-6EFECBACA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360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5386090"/>
          </a:xfrm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i="1" dirty="0">
                <a:solidFill>
                  <a:schemeClr val="tx1"/>
                </a:solidFill>
              </a:rPr>
              <a:t>“</a:t>
            </a:r>
            <a:r>
              <a:rPr lang="en-US" sz="3600" b="1" i="1" u="sng" dirty="0">
                <a:solidFill>
                  <a:schemeClr val="tx1"/>
                </a:solidFill>
              </a:rPr>
              <a:t>Go make disciples</a:t>
            </a:r>
            <a:r>
              <a:rPr lang="en-US" sz="3600" i="1" dirty="0">
                <a:solidFill>
                  <a:schemeClr val="tx1"/>
                </a:solidFill>
              </a:rPr>
              <a:t>.” </a:t>
            </a:r>
            <a:r>
              <a:rPr lang="en-US" sz="3600" b="1" i="1" dirty="0">
                <a:solidFill>
                  <a:srgbClr val="FFFF00"/>
                </a:solidFill>
              </a:rPr>
              <a:t>TEACH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tx1"/>
                </a:solidFill>
              </a:rPr>
              <a:t>Acts 2:42, </a:t>
            </a:r>
            <a:r>
              <a:rPr lang="en-US" sz="2800" i="1" dirty="0">
                <a:solidFill>
                  <a:schemeClr val="tx1"/>
                </a:solidFill>
              </a:rPr>
              <a:t>“And they continued stedfastly in the apostles’ </a:t>
            </a:r>
            <a:r>
              <a:rPr lang="en-US" sz="2800" b="1" i="1" dirty="0">
                <a:solidFill>
                  <a:srgbClr val="FFFF00"/>
                </a:solidFill>
              </a:rPr>
              <a:t>teaching</a:t>
            </a:r>
            <a:r>
              <a:rPr lang="en-US" sz="2800" i="1" dirty="0">
                <a:solidFill>
                  <a:schemeClr val="tx1"/>
                </a:solidFill>
              </a:rPr>
              <a:t> and fellowship, in the breaking of bread and the prayers.”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tx1"/>
                </a:solidFill>
              </a:rPr>
              <a:t>Acts 5:25, </a:t>
            </a:r>
            <a:r>
              <a:rPr lang="en-US" sz="2800" i="1" dirty="0">
                <a:solidFill>
                  <a:schemeClr val="tx1"/>
                </a:solidFill>
              </a:rPr>
              <a:t>“And there came one and told them, Behold, the men whom ye put in the prison are in the temple standing and </a:t>
            </a:r>
            <a:r>
              <a:rPr lang="en-US" sz="2800" b="1" i="1" dirty="0">
                <a:solidFill>
                  <a:srgbClr val="FFFF00"/>
                </a:solidFill>
              </a:rPr>
              <a:t>teaching</a:t>
            </a:r>
            <a:r>
              <a:rPr lang="en-US" sz="2800" i="1" dirty="0">
                <a:solidFill>
                  <a:schemeClr val="tx1"/>
                </a:solidFill>
              </a:rPr>
              <a:t> the people.”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tx1"/>
                </a:solidFill>
              </a:rPr>
              <a:t>Acts 5:28, </a:t>
            </a:r>
            <a:r>
              <a:rPr lang="en-US" sz="2800" i="1" dirty="0">
                <a:solidFill>
                  <a:schemeClr val="tx1"/>
                </a:solidFill>
              </a:rPr>
              <a:t>“… saying, We strictly charged you not to teach in this name: and behold, ye have filled Jerusalem with your </a:t>
            </a:r>
            <a:r>
              <a:rPr lang="en-US" sz="2800" b="1" i="1" dirty="0">
                <a:solidFill>
                  <a:srgbClr val="FFFF00"/>
                </a:solidFill>
              </a:rPr>
              <a:t>teaching</a:t>
            </a:r>
            <a:r>
              <a:rPr lang="en-US" sz="2800" i="1" dirty="0">
                <a:solidFill>
                  <a:schemeClr val="tx1"/>
                </a:solidFill>
              </a:rPr>
              <a:t>, and intend to bring this man’s blood upon us.”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tx1"/>
                </a:solidFill>
              </a:rPr>
              <a:t>Acts 13:12, </a:t>
            </a:r>
            <a:r>
              <a:rPr lang="en-US" sz="2800" i="1" dirty="0">
                <a:solidFill>
                  <a:schemeClr val="tx1"/>
                </a:solidFill>
              </a:rPr>
              <a:t>“Then the proconsul, when he saw what was done, believed, being astonished at the </a:t>
            </a:r>
            <a:r>
              <a:rPr lang="en-US" sz="2800" b="1" i="1" dirty="0">
                <a:solidFill>
                  <a:srgbClr val="FFFF00"/>
                </a:solidFill>
              </a:rPr>
              <a:t>teaching</a:t>
            </a:r>
            <a:r>
              <a:rPr lang="en-US" sz="2800" i="1" dirty="0">
                <a:solidFill>
                  <a:schemeClr val="tx1"/>
                </a:solidFill>
              </a:rPr>
              <a:t> of the Lord.”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6FE67-3086-4DD2-B239-B07C09461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13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359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829288"/>
          </a:xfrm>
          <a:effectLst/>
        </p:spPr>
        <p:txBody>
          <a:bodyPr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chemeClr val="tx1"/>
                </a:solidFill>
              </a:rPr>
              <a:t>Acts 15:35, </a:t>
            </a:r>
            <a:r>
              <a:rPr lang="en-US" sz="2400" i="1" dirty="0">
                <a:solidFill>
                  <a:schemeClr val="tx1"/>
                </a:solidFill>
              </a:rPr>
              <a:t>“But Paul and Barnabas tarried in Antioch, </a:t>
            </a:r>
            <a:r>
              <a:rPr lang="en-US" sz="2800" b="1" i="1" dirty="0">
                <a:solidFill>
                  <a:srgbClr val="FFFF00"/>
                </a:solidFill>
              </a:rPr>
              <a:t>teaching</a:t>
            </a:r>
            <a:r>
              <a:rPr lang="en-US" sz="2400" i="1" dirty="0">
                <a:solidFill>
                  <a:schemeClr val="tx1"/>
                </a:solidFill>
              </a:rPr>
              <a:t> and preaching the word of the Lord, with many others also.”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</a:rPr>
              <a:t>Acts 17:19, </a:t>
            </a:r>
            <a:r>
              <a:rPr lang="en-US" sz="2400" i="1" dirty="0">
                <a:solidFill>
                  <a:schemeClr val="tx1"/>
                </a:solidFill>
              </a:rPr>
              <a:t>“And they took hold of him, and brought him unto the Areopagus, saying, May we know what this new </a:t>
            </a:r>
            <a:r>
              <a:rPr lang="en-US" sz="2800" b="1" i="1" dirty="0">
                <a:solidFill>
                  <a:srgbClr val="FFFF00"/>
                </a:solidFill>
              </a:rPr>
              <a:t>teaching</a:t>
            </a:r>
            <a:r>
              <a:rPr lang="en-US" sz="2400" i="1" dirty="0">
                <a:solidFill>
                  <a:schemeClr val="tx1"/>
                </a:solidFill>
              </a:rPr>
              <a:t> is, which is spoken by thee?”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</a:rPr>
              <a:t>Acts 18:11, </a:t>
            </a:r>
            <a:r>
              <a:rPr lang="en-US" sz="2400" i="1" dirty="0">
                <a:solidFill>
                  <a:schemeClr val="tx1"/>
                </a:solidFill>
              </a:rPr>
              <a:t>“And he dwelt (there) a year and six months, </a:t>
            </a:r>
            <a:r>
              <a:rPr lang="en-US" sz="2800" b="1" i="1" dirty="0">
                <a:solidFill>
                  <a:srgbClr val="FFFF00"/>
                </a:solidFill>
              </a:rPr>
              <a:t>teaching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the word of God among them.”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</a:rPr>
              <a:t>Acts 20:20, </a:t>
            </a:r>
            <a:r>
              <a:rPr lang="en-US" sz="2400" i="1" dirty="0">
                <a:solidFill>
                  <a:schemeClr val="tx1"/>
                </a:solidFill>
              </a:rPr>
              <a:t>“… how I shrank not from declaring unto you anything that was profitable, and </a:t>
            </a:r>
            <a:r>
              <a:rPr lang="en-US" sz="2800" b="1" i="1" dirty="0">
                <a:solidFill>
                  <a:srgbClr val="FFFF00"/>
                </a:solidFill>
              </a:rPr>
              <a:t>teaching</a:t>
            </a:r>
            <a:r>
              <a:rPr lang="en-US" sz="2400" i="1" dirty="0">
                <a:solidFill>
                  <a:schemeClr val="tx1"/>
                </a:solidFill>
              </a:rPr>
              <a:t> you publicly, and from house to house”</a:t>
            </a:r>
            <a:r>
              <a:rPr lang="en-US" sz="2400" dirty="0">
                <a:solidFill>
                  <a:schemeClr val="tx1"/>
                </a:solidFill>
              </a:rPr>
              <a:t> (cf. 19:8ff, 20)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</a:rPr>
              <a:t>Acts 28:31, </a:t>
            </a:r>
            <a:r>
              <a:rPr lang="en-US" sz="2400" i="1" dirty="0">
                <a:solidFill>
                  <a:schemeClr val="tx1"/>
                </a:solidFill>
              </a:rPr>
              <a:t>“preaching the kingdom of God, and </a:t>
            </a:r>
            <a:r>
              <a:rPr lang="en-US" sz="2800" b="1" i="1" dirty="0">
                <a:solidFill>
                  <a:srgbClr val="FFFF00"/>
                </a:solidFill>
              </a:rPr>
              <a:t>teaching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the things concerning the Lord Jesus Christ with all boldness, none forbidding him.”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6FE67-3086-4DD2-B239-B07C09461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62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72069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27" y="1600200"/>
            <a:ext cx="8991600" cy="5078313"/>
          </a:xfrm>
          <a:effectLst/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i="1" dirty="0">
                <a:solidFill>
                  <a:schemeClr val="tx1"/>
                </a:solidFill>
              </a:rPr>
              <a:t>“</a:t>
            </a:r>
            <a:r>
              <a:rPr lang="en-US" sz="3600" b="1" i="1" u="sng" dirty="0">
                <a:solidFill>
                  <a:schemeClr val="tx1"/>
                </a:solidFill>
              </a:rPr>
              <a:t>Go make disciples</a:t>
            </a:r>
            <a:r>
              <a:rPr lang="en-US" sz="3600" i="1" dirty="0">
                <a:solidFill>
                  <a:schemeClr val="tx1"/>
                </a:solidFill>
              </a:rPr>
              <a:t>.” </a:t>
            </a:r>
            <a:r>
              <a:rPr lang="en-US" sz="3600" b="1" i="1" dirty="0">
                <a:solidFill>
                  <a:srgbClr val="FFFF00"/>
                </a:solidFill>
              </a:rPr>
              <a:t>TEACH</a:t>
            </a:r>
            <a:endParaRPr lang="en-US" sz="3600" b="1" dirty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</a:rPr>
              <a:t>Choice of masters (disciple). Acts 11:26, 21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(“Lord”), 23.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</a:rPr>
              <a:t>Choice of conduct. cf. 1 Peter 4:1-5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chemeClr val="tx1"/>
                </a:solidFill>
              </a:rPr>
              <a:t>Repentance Must Occur. Acts 11:18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</a:rPr>
              <a:t>Radical change in life because: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nn-NO" sz="3200" dirty="0">
                <a:solidFill>
                  <a:schemeClr val="tx1"/>
                </a:solidFill>
              </a:rPr>
              <a:t>Must die to sin. Galatians 2:20.</a:t>
            </a:r>
            <a:endParaRPr lang="en-US" sz="3200" b="1" dirty="0">
              <a:solidFill>
                <a:schemeClr val="tx1"/>
              </a:solidFill>
            </a:endParaRPr>
          </a:p>
          <a:p>
            <a:pPr marL="4500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3200" b="1" dirty="0">
              <a:solidFill>
                <a:schemeClr val="tx1"/>
              </a:solidFill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FFFF00"/>
                </a:solidFill>
              </a:rPr>
              <a:t>Choice. cf. Romans 6:16-18</a:t>
            </a:r>
            <a:endParaRPr lang="en-US" sz="3200" b="1" i="1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7E6F0E-2060-4CD6-98A5-62093687A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1676400"/>
            <a:ext cx="8931014" cy="4869025"/>
          </a:xfrm>
          <a:effectLst/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i="1" dirty="0">
                <a:solidFill>
                  <a:schemeClr val="tx1"/>
                </a:solidFill>
              </a:rPr>
              <a:t> </a:t>
            </a:r>
            <a:r>
              <a:rPr lang="en-US" sz="3200" b="1" i="1" dirty="0">
                <a:solidFill>
                  <a:srgbClr val="FFFF00"/>
                </a:solidFill>
              </a:rPr>
              <a:t>TEACH </a:t>
            </a:r>
            <a:r>
              <a:rPr lang="en-US" sz="3200" b="1" dirty="0">
                <a:solidFill>
                  <a:srgbClr val="FFFF00"/>
                </a:solidFill>
              </a:rPr>
              <a:t>– Disciples are </a:t>
            </a:r>
            <a:r>
              <a:rPr lang="en-US" sz="4000" b="1" dirty="0">
                <a:solidFill>
                  <a:srgbClr val="FFFF00"/>
                </a:solidFill>
              </a:rPr>
              <a:t>NOT</a:t>
            </a:r>
            <a:r>
              <a:rPr lang="en-US" sz="3200" b="1" dirty="0">
                <a:solidFill>
                  <a:srgbClr val="FFFF00"/>
                </a:solidFill>
              </a:rPr>
              <a:t> Made by the Gospels of Men: cf. Matthew 15:7-9</a:t>
            </a:r>
          </a:p>
          <a:p>
            <a:pPr>
              <a:buNone/>
            </a:pPr>
            <a:r>
              <a:rPr lang="en-US" sz="2800" dirty="0">
                <a:solidFill>
                  <a:schemeClr val="tx1"/>
                </a:solidFill>
              </a:rPr>
              <a:t> 1. </a:t>
            </a:r>
            <a:r>
              <a:rPr lang="en-US" sz="2800" u="sng" dirty="0">
                <a:solidFill>
                  <a:schemeClr val="tx1"/>
                </a:solidFill>
              </a:rPr>
              <a:t>Social gospel</a:t>
            </a:r>
            <a:r>
              <a:rPr lang="en-US" sz="2800" dirty="0">
                <a:solidFill>
                  <a:schemeClr val="tx1"/>
                </a:solidFill>
              </a:rPr>
              <a:t>: Converted to recreation and social activities.</a:t>
            </a:r>
          </a:p>
          <a:p>
            <a:pPr>
              <a:buNone/>
            </a:pPr>
            <a:r>
              <a:rPr lang="en-US" sz="2800" dirty="0">
                <a:solidFill>
                  <a:schemeClr val="tx1"/>
                </a:solidFill>
              </a:rPr>
              <a:t> 2. </a:t>
            </a:r>
            <a:r>
              <a:rPr lang="en-US" sz="2800" u="sng" dirty="0">
                <a:solidFill>
                  <a:schemeClr val="tx1"/>
                </a:solidFill>
              </a:rPr>
              <a:t>Ecumenical gospel</a:t>
            </a:r>
            <a:r>
              <a:rPr lang="en-US" sz="2800" dirty="0">
                <a:solidFill>
                  <a:schemeClr val="tx1"/>
                </a:solidFill>
              </a:rPr>
              <a:t>: Unity in moral and doctrinal diversity is sin. (</a:t>
            </a:r>
            <a:r>
              <a:rPr lang="en-US" sz="2800" b="1" dirty="0">
                <a:solidFill>
                  <a:schemeClr val="tx1"/>
                </a:solidFill>
              </a:rPr>
              <a:t>Galatians 1:8-9; 2 John 9-11</a:t>
            </a:r>
            <a:r>
              <a:rPr lang="en-US" sz="2800" dirty="0">
                <a:solidFill>
                  <a:schemeClr val="tx1"/>
                </a:solidFill>
              </a:rPr>
              <a:t>)</a:t>
            </a:r>
          </a:p>
          <a:p>
            <a:pPr>
              <a:buNone/>
            </a:pPr>
            <a:r>
              <a:rPr lang="en-US" sz="2800" dirty="0">
                <a:solidFill>
                  <a:schemeClr val="tx1"/>
                </a:solidFill>
              </a:rPr>
              <a:t> 3. </a:t>
            </a:r>
            <a:r>
              <a:rPr lang="en-US" sz="2800" u="sng" dirty="0">
                <a:solidFill>
                  <a:schemeClr val="tx1"/>
                </a:solidFill>
              </a:rPr>
              <a:t>Denominational gospels</a:t>
            </a:r>
            <a:r>
              <a:rPr lang="en-US" sz="2800" dirty="0">
                <a:solidFill>
                  <a:schemeClr val="tx1"/>
                </a:solidFill>
              </a:rPr>
              <a:t>: Faith only, universalism, etc.</a:t>
            </a:r>
          </a:p>
          <a:p>
            <a:pPr>
              <a:buNone/>
            </a:pPr>
            <a:r>
              <a:rPr lang="en-US" sz="2800" dirty="0">
                <a:solidFill>
                  <a:schemeClr val="tx1"/>
                </a:solidFill>
              </a:rPr>
              <a:t> 4. </a:t>
            </a:r>
            <a:r>
              <a:rPr lang="en-US" sz="2800" u="sng" dirty="0">
                <a:solidFill>
                  <a:schemeClr val="tx1"/>
                </a:solidFill>
              </a:rPr>
              <a:t>Latter-day gospels</a:t>
            </a:r>
            <a:r>
              <a:rPr lang="en-US" sz="2800" dirty="0">
                <a:solidFill>
                  <a:schemeClr val="tx1"/>
                </a:solidFill>
              </a:rPr>
              <a:t>: LDS, JW’s, Adventists, 	Premillennial, etc.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50B92E-006F-44DF-BFBB-5A0FCF8E9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80050"/>
            <a:ext cx="8610600" cy="5192191"/>
          </a:xfrm>
          <a:effectLst/>
        </p:spPr>
        <p:txBody>
          <a:bodyPr>
            <a:spAutoFit/>
          </a:bodyPr>
          <a:lstStyle/>
          <a:p>
            <a:pPr>
              <a:buNone/>
            </a:pPr>
            <a:r>
              <a:rPr lang="en-US" sz="3900" i="1" dirty="0">
                <a:solidFill>
                  <a:schemeClr val="tx1"/>
                </a:solidFill>
              </a:rPr>
              <a:t>“</a:t>
            </a:r>
            <a:r>
              <a:rPr lang="en-US" sz="3900" b="1" i="1" u="sng" dirty="0">
                <a:solidFill>
                  <a:schemeClr val="tx1"/>
                </a:solidFill>
              </a:rPr>
              <a:t>Go make disciples</a:t>
            </a:r>
            <a:r>
              <a:rPr lang="en-US" sz="3900" i="1" dirty="0">
                <a:solidFill>
                  <a:schemeClr val="tx1"/>
                </a:solidFill>
              </a:rPr>
              <a:t>.” </a:t>
            </a:r>
            <a:r>
              <a:rPr lang="en-US" sz="3900" b="1" i="1" dirty="0">
                <a:solidFill>
                  <a:srgbClr val="FFFF00"/>
                </a:solidFill>
              </a:rPr>
              <a:t>BAPTIZE THEM!</a:t>
            </a:r>
          </a:p>
          <a:p>
            <a:pPr>
              <a:buNone/>
            </a:pPr>
            <a:r>
              <a:rPr lang="en-US" sz="3200" b="1" baseline="0" dirty="0">
                <a:solidFill>
                  <a:schemeClr val="tx1"/>
                </a:solidFill>
              </a:rPr>
              <a:t>Water Baptism is Essential</a:t>
            </a:r>
            <a:r>
              <a:rPr lang="en-US" sz="3200" baseline="0" dirty="0">
                <a:solidFill>
                  <a:schemeClr val="tx1"/>
                </a:solidFill>
              </a:rPr>
              <a:t>:</a:t>
            </a:r>
          </a:p>
          <a:p>
            <a:r>
              <a:rPr lang="en-US" sz="3200" baseline="0" dirty="0">
                <a:solidFill>
                  <a:schemeClr val="tx1"/>
                </a:solidFill>
              </a:rPr>
              <a:t>For a relationship with God. Matthew 28:19; (Galatians 3:27)</a:t>
            </a:r>
          </a:p>
          <a:p>
            <a:r>
              <a:rPr lang="da-DK" sz="3200" baseline="0" dirty="0">
                <a:solidFill>
                  <a:schemeClr val="tx1"/>
                </a:solidFill>
              </a:rPr>
              <a:t>For salvation. Mark 16:16; (1 Peter 3:21)</a:t>
            </a:r>
          </a:p>
          <a:p>
            <a:r>
              <a:rPr lang="en-US" sz="3200" baseline="0" dirty="0">
                <a:solidFill>
                  <a:schemeClr val="tx1"/>
                </a:solidFill>
              </a:rPr>
              <a:t>For remission of sins. Acts 2:38</a:t>
            </a:r>
          </a:p>
          <a:p>
            <a:r>
              <a:rPr lang="en-US" sz="3200" baseline="0" dirty="0">
                <a:solidFill>
                  <a:schemeClr val="tx1"/>
                </a:solidFill>
              </a:rPr>
              <a:t>For cleansing. Acts 22:16; Ephesians 5:26</a:t>
            </a:r>
          </a:p>
          <a:p>
            <a:r>
              <a:rPr lang="en-US" sz="3200" baseline="0" dirty="0">
                <a:solidFill>
                  <a:schemeClr val="tx1"/>
                </a:solidFill>
              </a:rPr>
              <a:t>For new life in Christ. Romans 6:3-4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A27270-B3C5-4D50-BA68-C1E7E97C5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319" y="1580050"/>
            <a:ext cx="8763000" cy="5186035"/>
          </a:xfrm>
          <a:effectLst/>
        </p:spPr>
        <p:txBody>
          <a:bodyPr>
            <a:spAutoFit/>
          </a:bodyPr>
          <a:lstStyle/>
          <a:p>
            <a:pPr>
              <a:buNone/>
            </a:pPr>
            <a:r>
              <a:rPr lang="en-US" sz="3600" i="1" dirty="0">
                <a:solidFill>
                  <a:schemeClr val="tx1"/>
                </a:solidFill>
              </a:rPr>
              <a:t>“</a:t>
            </a:r>
            <a:r>
              <a:rPr lang="en-US" sz="3600" b="1" i="1" u="sng" dirty="0">
                <a:solidFill>
                  <a:schemeClr val="tx1"/>
                </a:solidFill>
              </a:rPr>
              <a:t>Go make disciples</a:t>
            </a:r>
            <a:r>
              <a:rPr lang="en-US" sz="3600" i="1" dirty="0">
                <a:solidFill>
                  <a:schemeClr val="tx1"/>
                </a:solidFill>
              </a:rPr>
              <a:t>.” </a:t>
            </a:r>
            <a:r>
              <a:rPr lang="en-US" sz="3600" b="1" i="1" dirty="0">
                <a:solidFill>
                  <a:srgbClr val="FFFF00"/>
                </a:solidFill>
              </a:rPr>
              <a:t>TEACHING THEM …</a:t>
            </a:r>
          </a:p>
          <a:p>
            <a:pPr>
              <a:buNone/>
            </a:pPr>
            <a:r>
              <a:rPr lang="en-US" sz="3600" b="1" i="1" dirty="0">
                <a:solidFill>
                  <a:srgbClr val="FFFF00"/>
                </a:solidFill>
              </a:rPr>
              <a:t> (Those you have baptized)</a:t>
            </a:r>
            <a:endParaRPr lang="en-US" sz="3600" b="1" i="1" dirty="0">
              <a:solidFill>
                <a:schemeClr val="tx1"/>
              </a:solidFill>
            </a:endParaRPr>
          </a:p>
          <a:p>
            <a:r>
              <a:rPr lang="en-US" sz="3200" baseline="0" dirty="0">
                <a:solidFill>
                  <a:schemeClr val="tx1"/>
                </a:solidFill>
              </a:rPr>
              <a:t>Bible teaching and learning is to a new Christian what milk is to a new </a:t>
            </a:r>
            <a:r>
              <a:rPr lang="en-US" sz="3200" dirty="0">
                <a:solidFill>
                  <a:schemeClr val="tx1"/>
                </a:solidFill>
              </a:rPr>
              <a:t>b</a:t>
            </a:r>
            <a:r>
              <a:rPr lang="en-US" sz="3200" baseline="0" dirty="0">
                <a:solidFill>
                  <a:schemeClr val="tx1"/>
                </a:solidFill>
              </a:rPr>
              <a:t>aby.</a:t>
            </a:r>
            <a:br>
              <a:rPr lang="en-US" sz="3200" baseline="0" dirty="0">
                <a:solidFill>
                  <a:schemeClr val="tx1"/>
                </a:solidFill>
              </a:rPr>
            </a:br>
            <a:r>
              <a:rPr lang="en-US" sz="3200" baseline="0" dirty="0">
                <a:solidFill>
                  <a:schemeClr val="tx1"/>
                </a:solidFill>
              </a:rPr>
              <a:t>1 Peter 2:2; cf. Acts 2:41, 46; 5:12, 42</a:t>
            </a:r>
          </a:p>
          <a:p>
            <a:r>
              <a:rPr lang="en-US" sz="3200" baseline="0" dirty="0">
                <a:solidFill>
                  <a:schemeClr val="tx1"/>
                </a:solidFill>
              </a:rPr>
              <a:t>God measures spiritual strength and maturity by our interest in, our commitment to, and our growth in learning and living God’s word. </a:t>
            </a:r>
            <a:br>
              <a:rPr lang="en-US" sz="3200" baseline="0" dirty="0">
                <a:solidFill>
                  <a:schemeClr val="tx1"/>
                </a:solidFill>
              </a:rPr>
            </a:br>
            <a:r>
              <a:rPr lang="en-US" sz="3200" baseline="0" dirty="0">
                <a:solidFill>
                  <a:schemeClr val="tx1"/>
                </a:solidFill>
              </a:rPr>
              <a:t>Hebrews 5:11-12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1E44A3-524B-4991-A9AE-304BE1B7C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339" y="493346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Are You A Disciple?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267700" cy="4416594"/>
          </a:xfrm>
          <a:effectLst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rgbClr val="FFFF00"/>
                </a:solidFill>
              </a:rPr>
              <a:t>seeks</a:t>
            </a:r>
            <a:r>
              <a:rPr lang="en-US" sz="3200" dirty="0">
                <a:solidFill>
                  <a:schemeClr val="tx1"/>
                </a:solidFill>
              </a:rPr>
              <a:t> to be like Christ.</a:t>
            </a:r>
          </a:p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rgbClr val="FFFF00"/>
                </a:solidFill>
              </a:rPr>
              <a:t>abides</a:t>
            </a:r>
            <a:r>
              <a:rPr lang="en-US" sz="3200" dirty="0">
                <a:solidFill>
                  <a:schemeClr val="tx1"/>
                </a:solidFill>
              </a:rPr>
              <a:t> in His word.</a:t>
            </a:r>
          </a:p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rgbClr val="FFFF00"/>
                </a:solidFill>
              </a:rPr>
              <a:t>loves</a:t>
            </a:r>
            <a:r>
              <a:rPr lang="en-US" sz="3200" dirty="0">
                <a:solidFill>
                  <a:schemeClr val="tx1"/>
                </a:solidFill>
              </a:rPr>
              <a:t> the brethren.</a:t>
            </a:r>
          </a:p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rgbClr val="FFFF00"/>
                </a:solidFill>
              </a:rPr>
              <a:t>bears</a:t>
            </a:r>
            <a:r>
              <a:rPr lang="en-US" sz="3200" dirty="0">
                <a:solidFill>
                  <a:schemeClr val="tx1"/>
                </a:solidFill>
              </a:rPr>
              <a:t> much fruit.</a:t>
            </a:r>
          </a:p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rgbClr val="FFFF00"/>
                </a:solidFill>
              </a:rPr>
              <a:t>puts Jesus first</a:t>
            </a:r>
            <a:r>
              <a:rPr lang="en-US" sz="3200" dirty="0">
                <a:solidFill>
                  <a:schemeClr val="tx1"/>
                </a:solidFill>
              </a:rPr>
              <a:t>, no matter the cost.</a:t>
            </a:r>
          </a:p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rgbClr val="FFFF00"/>
                </a:solidFill>
              </a:rPr>
              <a:t>enjoys the blessings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and </a:t>
            </a:r>
            <a:r>
              <a:rPr lang="en-US" sz="3200" b="1" dirty="0">
                <a:solidFill>
                  <a:srgbClr val="FFFF00"/>
                </a:solidFill>
              </a:rPr>
              <a:t>shares in the responsibilities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of being in Christ.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26C90D-F680-4363-8CE1-ECD84BCA3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360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</a:rPr>
              <a:t>“Go Make Disciples”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518160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rgbClr val="FFFF00"/>
                </a:solidFill>
              </a:rPr>
              <a:t>Context: Great Commission</a:t>
            </a:r>
            <a:r>
              <a:rPr lang="en-US" sz="3200" b="1" dirty="0">
                <a:solidFill>
                  <a:schemeClr val="tx1"/>
                </a:solidFill>
              </a:rPr>
              <a:t>.</a:t>
            </a:r>
          </a:p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Matthew 28:19-20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b="1" i="1" dirty="0">
                <a:solidFill>
                  <a:srgbClr val="FFFF00"/>
                </a:solidFill>
              </a:rPr>
              <a:t>Go</a:t>
            </a:r>
            <a:r>
              <a:rPr lang="en-US" sz="2800" b="1" i="1" dirty="0">
                <a:solidFill>
                  <a:schemeClr val="tx1"/>
                </a:solidFill>
              </a:rPr>
              <a:t> ye therefore, and </a:t>
            </a:r>
            <a:r>
              <a:rPr lang="en-US" sz="2800" b="1" i="1" dirty="0">
                <a:solidFill>
                  <a:srgbClr val="FFFF00"/>
                </a:solidFill>
              </a:rPr>
              <a:t>make disciples</a:t>
            </a:r>
            <a:r>
              <a:rPr lang="en-US" sz="2800" b="1" i="1" dirty="0">
                <a:solidFill>
                  <a:schemeClr val="tx1"/>
                </a:solidFill>
              </a:rPr>
              <a:t> of </a:t>
            </a:r>
            <a:r>
              <a:rPr lang="en-US" sz="2800" b="1" i="1" dirty="0">
                <a:solidFill>
                  <a:srgbClr val="FFFF00"/>
                </a:solidFill>
              </a:rPr>
              <a:t>all the nations, baptizing</a:t>
            </a:r>
            <a:r>
              <a:rPr lang="en-US" sz="2800" b="1" i="1" dirty="0">
                <a:solidFill>
                  <a:schemeClr val="tx1"/>
                </a:solidFill>
              </a:rPr>
              <a:t> them into the name of the Father and of the Son and of the Holy Spirit: </a:t>
            </a:r>
            <a:r>
              <a:rPr lang="en-US" sz="2800" b="1" i="1" dirty="0">
                <a:solidFill>
                  <a:srgbClr val="FFFF00"/>
                </a:solidFill>
              </a:rPr>
              <a:t>teaching them</a:t>
            </a:r>
            <a:r>
              <a:rPr lang="en-US" sz="2800" b="1" i="1" dirty="0">
                <a:solidFill>
                  <a:schemeClr val="tx1"/>
                </a:solidFill>
              </a:rPr>
              <a:t> to observe all things whatsoever I commanded you: and lo, I am with you always, even unto the end of the world</a:t>
            </a:r>
            <a:r>
              <a:rPr lang="en-US" sz="2800" i="1" dirty="0">
                <a:solidFill>
                  <a:schemeClr val="tx1"/>
                </a:solidFill>
              </a:rPr>
              <a:t>.”</a:t>
            </a:r>
          </a:p>
          <a:p>
            <a:pPr>
              <a:buNone/>
            </a:pP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cf. Mark 16:15; Luke 24:44ff; Acts 1:6-8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i="1" dirty="0">
                <a:solidFill>
                  <a:schemeClr val="tx1"/>
                </a:solidFill>
              </a:rPr>
              <a:t>“All nations …”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1592B3-CB71-4BC0-804F-07FA1F009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360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</a:rPr>
              <a:t>“Go Make Disciples”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105400"/>
          </a:xfrm>
          <a:effectLst/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</a:rPr>
              <a:t>Responsibility of the teacher</a:t>
            </a:r>
            <a:r>
              <a:rPr lang="en-US" sz="3200" dirty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To the message.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Know the urgency of the message.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Romans 9:1; 10:1ff</a:t>
            </a:r>
          </a:p>
          <a:p>
            <a:pPr marL="450000" lvl="1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r>
              <a:rPr lang="en-US" sz="3200" b="1" dirty="0">
                <a:solidFill>
                  <a:srgbClr val="FFFF00"/>
                </a:solidFill>
              </a:rPr>
              <a:t>Responsibility of the taught</a:t>
            </a:r>
            <a:r>
              <a:rPr lang="en-US" sz="3200" dirty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To the message.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To know the urgency of the message.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b="1" i="1" dirty="0">
                <a:solidFill>
                  <a:schemeClr val="tx1"/>
                </a:solidFill>
              </a:rPr>
              <a:t>What must I do?</a:t>
            </a:r>
            <a:r>
              <a:rPr lang="en-US" sz="2800" i="1" dirty="0">
                <a:solidFill>
                  <a:schemeClr val="tx1"/>
                </a:solidFill>
              </a:rPr>
              <a:t>”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Acts 2; 9; 16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AA8DA5-97FA-4282-A21D-253AB5D9C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360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</a:rPr>
              <a:t>“Go Make Disciples”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763000" cy="5429179"/>
          </a:xfrm>
          <a:effectLst/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dirty="0">
                <a:solidFill>
                  <a:srgbClr val="FFFF00"/>
                </a:solidFill>
              </a:rPr>
              <a:t>Definition</a:t>
            </a:r>
            <a:r>
              <a:rPr lang="en-US" sz="3600" dirty="0">
                <a:solidFill>
                  <a:srgbClr val="FFFF00"/>
                </a:solidFill>
              </a:rPr>
              <a:t>: </a:t>
            </a:r>
            <a:r>
              <a:rPr lang="en-US" sz="3600" baseline="0" dirty="0">
                <a:solidFill>
                  <a:srgbClr val="FFFF00"/>
                </a:solidFill>
              </a:rPr>
              <a:t>“</a:t>
            </a:r>
            <a:r>
              <a:rPr lang="en-US" sz="3600" b="1" dirty="0">
                <a:solidFill>
                  <a:srgbClr val="FFFF00"/>
                </a:solidFill>
              </a:rPr>
              <a:t>D</a:t>
            </a:r>
            <a:r>
              <a:rPr lang="en-US" sz="3600" b="1" baseline="0" dirty="0">
                <a:solidFill>
                  <a:srgbClr val="FFFF00"/>
                </a:solidFill>
              </a:rPr>
              <a:t>isciple</a:t>
            </a:r>
            <a:r>
              <a:rPr lang="en-US" sz="3600" baseline="0" dirty="0">
                <a:solidFill>
                  <a:srgbClr val="FFFF00"/>
                </a:solidFill>
              </a:rPr>
              <a:t>.”</a:t>
            </a:r>
            <a:endParaRPr lang="en-US" sz="3600" baseline="0" dirty="0">
              <a:solidFill>
                <a:schemeClr val="tx1"/>
              </a:solidFill>
            </a:endParaRPr>
          </a:p>
          <a:p>
            <a:r>
              <a:rPr lang="en-US" sz="3200" i="1" baseline="0" dirty="0">
                <a:solidFill>
                  <a:schemeClr val="tx1"/>
                </a:solidFill>
              </a:rPr>
              <a:t>“</a:t>
            </a:r>
            <a:r>
              <a:rPr lang="en-US" sz="3200" i="1" baseline="0" dirty="0" err="1">
                <a:solidFill>
                  <a:schemeClr val="tx1"/>
                </a:solidFill>
              </a:rPr>
              <a:t>matheteuo</a:t>
            </a:r>
            <a:r>
              <a:rPr lang="en-US" sz="3200" i="1" baseline="0" dirty="0">
                <a:solidFill>
                  <a:schemeClr val="tx1"/>
                </a:solidFill>
              </a:rPr>
              <a:t> </a:t>
            </a:r>
            <a:r>
              <a:rPr lang="en-US" sz="3200" baseline="0" dirty="0">
                <a:solidFill>
                  <a:schemeClr val="tx1"/>
                </a:solidFill>
              </a:rPr>
              <a:t>to be a disciple or follower of another’s doctrine (Matt 27:57); to make a disciple (Matt 28:19; Acts 14:21); to instruct (Matt 13:52) with the purpose of making a disciple</a:t>
            </a:r>
            <a:r>
              <a:rPr lang="en-US" sz="3200" dirty="0">
                <a:solidFill>
                  <a:schemeClr val="tx1"/>
                </a:solidFill>
              </a:rPr>
              <a:t> …</a:t>
            </a:r>
            <a:endParaRPr lang="en-US" sz="3200" baseline="0" dirty="0">
              <a:solidFill>
                <a:schemeClr val="tx1"/>
              </a:solidFill>
            </a:endParaRPr>
          </a:p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i="1" dirty="0" err="1">
                <a:solidFill>
                  <a:schemeClr val="tx1"/>
                </a:solidFill>
              </a:rPr>
              <a:t>m</a:t>
            </a:r>
            <a:r>
              <a:rPr lang="en-US" sz="3200" i="1" baseline="0" dirty="0" err="1">
                <a:solidFill>
                  <a:schemeClr val="tx1"/>
                </a:solidFill>
              </a:rPr>
              <a:t>atheteuo</a:t>
            </a:r>
            <a:r>
              <a:rPr lang="en-US" sz="3200" i="1" baseline="0" dirty="0">
                <a:solidFill>
                  <a:schemeClr val="tx1"/>
                </a:solidFill>
              </a:rPr>
              <a:t> </a:t>
            </a:r>
            <a:r>
              <a:rPr lang="en-US" sz="3200" baseline="0" dirty="0">
                <a:solidFill>
                  <a:schemeClr val="tx1"/>
                </a:solidFill>
              </a:rPr>
              <a:t>means not only to learn, but to become attached to one’s teacher and to become his follower in doctrine and conduct of life.”</a:t>
            </a:r>
            <a:r>
              <a:rPr lang="en-US" sz="2800" baseline="0" dirty="0">
                <a:solidFill>
                  <a:schemeClr val="tx1"/>
                </a:solidFill>
              </a:rPr>
              <a:t> </a:t>
            </a:r>
            <a:r>
              <a:rPr lang="en-US" baseline="0" dirty="0">
                <a:solidFill>
                  <a:schemeClr val="tx1"/>
                </a:solidFill>
              </a:rPr>
              <a:t>(The Complete Word Study Dictionary)</a:t>
            </a:r>
            <a:endParaRPr lang="en-US" sz="2800" baseline="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16386-58EC-4006-8BD9-32F60C291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5826" y="400965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</a:rPr>
              <a:t>“Go Make Disciples”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075" y="1680083"/>
            <a:ext cx="7855471" cy="2496068"/>
          </a:xfrm>
          <a:effectLst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baseline="0" dirty="0">
                <a:solidFill>
                  <a:srgbClr val="FFFF00"/>
                </a:solidFill>
              </a:rPr>
              <a:t>The Goal Of </a:t>
            </a:r>
            <a:r>
              <a:rPr lang="en-US" sz="3600" b="1" dirty="0">
                <a:solidFill>
                  <a:srgbClr val="FFFF00"/>
                </a:solidFill>
              </a:rPr>
              <a:t>D</a:t>
            </a:r>
            <a:r>
              <a:rPr lang="en-US" sz="3600" b="1" baseline="0" dirty="0">
                <a:solidFill>
                  <a:srgbClr val="FFFF00"/>
                </a:solidFill>
              </a:rPr>
              <a:t>iscipleship</a:t>
            </a:r>
            <a:r>
              <a:rPr lang="en-US" sz="3600" b="1" baseline="0" dirty="0">
                <a:solidFill>
                  <a:schemeClr val="tx1"/>
                </a:solidFill>
              </a:rPr>
              <a:t>.</a:t>
            </a:r>
          </a:p>
          <a:p>
            <a:r>
              <a:rPr lang="en-US" sz="3600" baseline="0" dirty="0">
                <a:solidFill>
                  <a:schemeClr val="tx1"/>
                </a:solidFill>
              </a:rPr>
              <a:t>Stated by Jesus Himself: to be like the teacher. Luke 6:40; cf. Romans 8:29; </a:t>
            </a:r>
            <a:br>
              <a:rPr lang="en-US" sz="3600" baseline="0" dirty="0">
                <a:solidFill>
                  <a:schemeClr val="tx1"/>
                </a:solidFill>
              </a:rPr>
            </a:br>
            <a:r>
              <a:rPr lang="en-US" sz="3600" baseline="0" dirty="0">
                <a:solidFill>
                  <a:schemeClr val="tx1"/>
                </a:solidFill>
              </a:rPr>
              <a:t>Galatians 4:19</a:t>
            </a:r>
            <a:endParaRPr lang="en-US" sz="3600" i="1" baseline="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0E2BB6-C651-4D4E-A790-315847234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478" y="512282"/>
            <a:ext cx="7841068" cy="707886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</a:rPr>
              <a:t>Identifying Marks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07" y="1585300"/>
            <a:ext cx="8763000" cy="4462760"/>
          </a:xfrm>
          <a:effectLst/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FF00"/>
                </a:solidFill>
              </a:rPr>
              <a:t>What </a:t>
            </a:r>
            <a:r>
              <a:rPr lang="en-US" sz="3200" b="1" dirty="0">
                <a:solidFill>
                  <a:srgbClr val="FFFF00"/>
                </a:solidFill>
              </a:rPr>
              <a:t>Is A Disciple?</a:t>
            </a:r>
            <a:endParaRPr lang="en-US" sz="3200" b="1" dirty="0">
              <a:solidFill>
                <a:schemeClr val="tx1"/>
              </a:solidFill>
            </a:endParaRPr>
          </a:p>
          <a:p>
            <a:r>
              <a:rPr lang="en-US" sz="3200" baseline="0" dirty="0">
                <a:solidFill>
                  <a:schemeClr val="tx1"/>
                </a:solidFill>
              </a:rPr>
              <a:t>One who abides in the words of Jesus.</a:t>
            </a:r>
            <a:br>
              <a:rPr lang="en-US" sz="3200" baseline="0" dirty="0">
                <a:solidFill>
                  <a:schemeClr val="tx1"/>
                </a:solidFill>
              </a:rPr>
            </a:br>
            <a:r>
              <a:rPr lang="en-US" sz="3200" baseline="0" dirty="0">
                <a:solidFill>
                  <a:schemeClr val="tx1"/>
                </a:solidFill>
              </a:rPr>
              <a:t>John 8:31; Matthew 7:21ff;</a:t>
            </a:r>
            <a:r>
              <a:rPr lang="en-US" sz="3200" dirty="0">
                <a:solidFill>
                  <a:schemeClr val="tx1"/>
                </a:solidFill>
              </a:rPr>
              <a:t> James 1:21-25</a:t>
            </a:r>
          </a:p>
          <a:p>
            <a:r>
              <a:rPr lang="en-US" sz="3200" baseline="0" dirty="0">
                <a:solidFill>
                  <a:schemeClr val="tx1"/>
                </a:solidFill>
              </a:rPr>
              <a:t>One</a:t>
            </a:r>
            <a:r>
              <a:rPr lang="en-US" sz="3200" dirty="0">
                <a:solidFill>
                  <a:schemeClr val="tx1"/>
                </a:solidFill>
              </a:rPr>
              <a:t> who loves the brethren. John 13:34-35</a:t>
            </a:r>
          </a:p>
          <a:p>
            <a:r>
              <a:rPr lang="en-US" sz="3200" baseline="0" dirty="0">
                <a:solidFill>
                  <a:schemeClr val="tx1"/>
                </a:solidFill>
              </a:rPr>
              <a:t>One</a:t>
            </a:r>
            <a:r>
              <a:rPr lang="en-US" sz="3200" dirty="0">
                <a:solidFill>
                  <a:schemeClr val="tx1"/>
                </a:solidFill>
              </a:rPr>
              <a:t> who bears much fruit. John 15:5, 8;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cf. Matthew 5:13-16</a:t>
            </a:r>
          </a:p>
          <a:p>
            <a:pPr algn="ctr">
              <a:buNone/>
            </a:pPr>
            <a:r>
              <a:rPr lang="en-US" sz="4400" b="1" baseline="0" dirty="0">
                <a:solidFill>
                  <a:srgbClr val="FFFF00"/>
                </a:solidFill>
              </a:rPr>
              <a:t>Commitment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41FA6A-B37A-4B13-9163-70C5116D3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633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Costs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907" y="1569553"/>
            <a:ext cx="8458200" cy="5059847"/>
          </a:xfrm>
          <a:effectLst/>
        </p:spPr>
        <p:txBody>
          <a:bodyPr>
            <a:sp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3200" b="1" dirty="0">
                <a:solidFill>
                  <a:srgbClr val="FFFF00"/>
                </a:solidFill>
              </a:rPr>
              <a:t>What Is A Disciple?</a:t>
            </a:r>
            <a:endParaRPr lang="en-US" sz="3000" b="1" dirty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</a:pPr>
            <a:r>
              <a:rPr lang="en-US" sz="3000" baseline="0" dirty="0">
                <a:solidFill>
                  <a:schemeClr val="tx1"/>
                </a:solidFill>
              </a:rPr>
              <a:t>Jesus must come first. Luke 14:26</a:t>
            </a:r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</a:rPr>
              <a:t>Before family.</a:t>
            </a:r>
            <a:r>
              <a:rPr lang="en-US" sz="3000" baseline="0" dirty="0">
                <a:solidFill>
                  <a:schemeClr val="tx1"/>
                </a:solidFill>
              </a:rPr>
              <a:t> Matthew 10:34-37</a:t>
            </a:r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000" baseline="0" dirty="0">
                <a:solidFill>
                  <a:schemeClr val="tx1"/>
                </a:solidFill>
              </a:rPr>
              <a:t>Before self. Luke 9:23-25</a:t>
            </a:r>
          </a:p>
          <a:p>
            <a:pPr>
              <a:spcAft>
                <a:spcPts val="0"/>
              </a:spcAft>
            </a:pPr>
            <a:r>
              <a:rPr lang="en-US" sz="3000" baseline="0" dirty="0">
                <a:solidFill>
                  <a:schemeClr val="tx1"/>
                </a:solidFill>
              </a:rPr>
              <a:t>Must be willing to suffer. Luke 14:27; </a:t>
            </a:r>
            <a:br>
              <a:rPr lang="en-US" sz="3000" baseline="0" dirty="0">
                <a:solidFill>
                  <a:schemeClr val="tx1"/>
                </a:solidFill>
              </a:rPr>
            </a:br>
            <a:r>
              <a:rPr lang="en-US" sz="3000" baseline="0" dirty="0">
                <a:solidFill>
                  <a:schemeClr val="tx1"/>
                </a:solidFill>
              </a:rPr>
              <a:t>2 Timothy 3:12</a:t>
            </a:r>
          </a:p>
          <a:p>
            <a:pPr>
              <a:spcAft>
                <a:spcPts val="0"/>
              </a:spcAft>
            </a:pPr>
            <a:r>
              <a:rPr lang="en-US" sz="3000" baseline="0" dirty="0">
                <a:solidFill>
                  <a:schemeClr val="tx1"/>
                </a:solidFill>
              </a:rPr>
              <a:t>Renounce all that we have to follow Jesus.</a:t>
            </a:r>
            <a:br>
              <a:rPr lang="en-US" sz="3000" baseline="0" dirty="0">
                <a:solidFill>
                  <a:schemeClr val="tx1"/>
                </a:solidFill>
              </a:rPr>
            </a:br>
            <a:r>
              <a:rPr lang="en-US" sz="3000" baseline="0" dirty="0">
                <a:solidFill>
                  <a:schemeClr val="tx1"/>
                </a:solidFill>
              </a:rPr>
              <a:t>Luke 14:33; cf. John</a:t>
            </a:r>
            <a:r>
              <a:rPr lang="en-US" sz="3000" dirty="0">
                <a:solidFill>
                  <a:schemeClr val="tx1"/>
                </a:solidFill>
              </a:rPr>
              <a:t> 6</a:t>
            </a:r>
          </a:p>
          <a:p>
            <a:pPr algn="ctr">
              <a:spcAft>
                <a:spcPts val="0"/>
              </a:spcAft>
              <a:buNone/>
            </a:pPr>
            <a:r>
              <a:rPr lang="en-US" sz="4400" b="1" baseline="0" dirty="0">
                <a:solidFill>
                  <a:srgbClr val="FFFF00"/>
                </a:solidFill>
                <a:effectLst/>
              </a:rPr>
              <a:t>Sacrifice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A9C893-9E76-4676-AAA3-82B174442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360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Rewards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454" y="1676400"/>
            <a:ext cx="8686799" cy="5084469"/>
          </a:xfrm>
          <a:effectLst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Future blessings. Romans 5:9; cf. Romans 6:23; 11:22</a:t>
            </a:r>
          </a:p>
          <a:p>
            <a:r>
              <a:rPr lang="en-US" sz="3200" dirty="0">
                <a:solidFill>
                  <a:schemeClr val="tx1"/>
                </a:solidFill>
              </a:rPr>
              <a:t>Present blessings.</a:t>
            </a:r>
          </a:p>
          <a:p>
            <a:pPr lvl="1"/>
            <a:r>
              <a:rPr lang="en-US" sz="3200" dirty="0">
                <a:solidFill>
                  <a:schemeClr val="tx1"/>
                </a:solidFill>
              </a:rPr>
              <a:t>Forgiveness. Acts 2:38</a:t>
            </a:r>
          </a:p>
          <a:p>
            <a:pPr lvl="1"/>
            <a:r>
              <a:rPr lang="en-US" sz="3200" dirty="0">
                <a:solidFill>
                  <a:schemeClr val="tx1"/>
                </a:solidFill>
              </a:rPr>
              <a:t>Prayer. John 9:31; 1 Peter 3:12</a:t>
            </a:r>
          </a:p>
          <a:p>
            <a:pPr lvl="1"/>
            <a:r>
              <a:rPr lang="en-US" sz="3200" dirty="0">
                <a:solidFill>
                  <a:schemeClr val="tx1"/>
                </a:solidFill>
              </a:rPr>
              <a:t>Peace. Philippians 4:4ff; 1 Peter 5:6</a:t>
            </a:r>
          </a:p>
          <a:p>
            <a:pPr lvl="1"/>
            <a:r>
              <a:rPr lang="en-US" sz="3200" dirty="0">
                <a:solidFill>
                  <a:schemeClr val="tx1"/>
                </a:solidFill>
              </a:rPr>
              <a:t>Family. Galatians 3:26ff; Romans 8:16-17</a:t>
            </a:r>
          </a:p>
          <a:p>
            <a:pPr algn="ctr">
              <a:buNone/>
            </a:pPr>
            <a:r>
              <a:rPr lang="en-US" sz="3200" b="1" dirty="0">
                <a:solidFill>
                  <a:srgbClr val="FFFF00"/>
                </a:solidFill>
              </a:rPr>
              <a:t>Trust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3554ED-3AB2-4688-A7ED-FC753CFF2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96869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74516"/>
            <a:ext cx="8763000" cy="4844403"/>
          </a:xfrm>
          <a:effectLst/>
        </p:spPr>
        <p:txBody>
          <a:bodyPr>
            <a:spAutoFit/>
          </a:bodyPr>
          <a:lstStyle/>
          <a:p>
            <a:pPr>
              <a:buNone/>
            </a:pPr>
            <a:r>
              <a:rPr lang="en-US" sz="4300" i="1" dirty="0">
                <a:solidFill>
                  <a:schemeClr val="tx1"/>
                </a:solidFill>
              </a:rPr>
              <a:t>“</a:t>
            </a:r>
            <a:r>
              <a:rPr lang="en-US" sz="4300" b="1" i="1" u="sng" dirty="0">
                <a:solidFill>
                  <a:schemeClr val="tx1"/>
                </a:solidFill>
              </a:rPr>
              <a:t>Go make disciples</a:t>
            </a:r>
            <a:r>
              <a:rPr lang="en-US" sz="4300" i="1" dirty="0">
                <a:solidFill>
                  <a:schemeClr val="tx1"/>
                </a:solidFill>
              </a:rPr>
              <a:t>.” </a:t>
            </a:r>
            <a:r>
              <a:rPr lang="en-US" sz="4300" b="1" i="1" dirty="0">
                <a:solidFill>
                  <a:srgbClr val="FFFF00"/>
                </a:solidFill>
              </a:rPr>
              <a:t>TEACH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300" b="1" dirty="0">
                <a:solidFill>
                  <a:srgbClr val="FFFF00"/>
                </a:solidFill>
              </a:rPr>
              <a:t>God calls the lost through teaching</a:t>
            </a:r>
            <a:r>
              <a:rPr lang="en-US" sz="3300" b="1" dirty="0">
                <a:solidFill>
                  <a:schemeClr val="tx1"/>
                </a:solidFill>
              </a:rPr>
              <a:t>.</a:t>
            </a:r>
            <a:br>
              <a:rPr lang="en-US" sz="3300" dirty="0">
                <a:solidFill>
                  <a:schemeClr val="tx1"/>
                </a:solidFill>
              </a:rPr>
            </a:br>
            <a:r>
              <a:rPr lang="en-US" sz="3300" dirty="0">
                <a:solidFill>
                  <a:schemeClr val="tx1"/>
                </a:solidFill>
              </a:rPr>
              <a:t>John 6:44-45; Romans 10:8-13, 14-17; </a:t>
            </a:r>
            <a:br>
              <a:rPr lang="en-US" sz="3300" dirty="0">
                <a:solidFill>
                  <a:schemeClr val="tx1"/>
                </a:solidFill>
              </a:rPr>
            </a:br>
            <a:r>
              <a:rPr lang="en-US" sz="3300" dirty="0">
                <a:solidFill>
                  <a:schemeClr val="tx1"/>
                </a:solidFill>
              </a:rPr>
              <a:t>Note: Acts 16:9-10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300" b="1" dirty="0">
                <a:solidFill>
                  <a:srgbClr val="FFFF00"/>
                </a:solidFill>
              </a:rPr>
              <a:t>Make Disciples by Gospel Preaching</a:t>
            </a:r>
            <a:r>
              <a:rPr lang="en-US" sz="3300" b="1" dirty="0">
                <a:solidFill>
                  <a:schemeClr val="tx1"/>
                </a:solidFill>
              </a:rPr>
              <a:t>.</a:t>
            </a:r>
            <a:br>
              <a:rPr lang="en-US" sz="3300" b="1" dirty="0">
                <a:solidFill>
                  <a:schemeClr val="tx1"/>
                </a:solidFill>
              </a:rPr>
            </a:br>
            <a:r>
              <a:rPr lang="en-US" sz="3300" dirty="0">
                <a:solidFill>
                  <a:schemeClr val="tx1"/>
                </a:solidFill>
              </a:rPr>
              <a:t>Acts 2:14, 22, 36, 40; 2 Thessalonians 2:14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300" b="1" dirty="0">
                <a:solidFill>
                  <a:srgbClr val="FFFF00"/>
                </a:solidFill>
              </a:rPr>
              <a:t>Preaching saves believers</a:t>
            </a:r>
            <a:r>
              <a:rPr lang="en-US" sz="3300" b="1" dirty="0">
                <a:solidFill>
                  <a:schemeClr val="tx1"/>
                </a:solidFill>
              </a:rPr>
              <a:t>.</a:t>
            </a:r>
            <a:br>
              <a:rPr lang="en-US" sz="3300" b="1" dirty="0">
                <a:solidFill>
                  <a:schemeClr val="tx1"/>
                </a:solidFill>
              </a:rPr>
            </a:br>
            <a:r>
              <a:rPr lang="en-US" sz="3300" dirty="0">
                <a:solidFill>
                  <a:schemeClr val="tx1"/>
                </a:solidFill>
              </a:rPr>
              <a:t>1 Corinthians 1:21; Romans 10:14-17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6FE67-3086-4DD2-B239-B07C09461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4630</TotalTime>
  <Words>1131</Words>
  <Application>Microsoft Office PowerPoint</Application>
  <PresentationFormat>On-screen Show (4:3)</PresentationFormat>
  <Paragraphs>112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Calisto MT</vt:lpstr>
      <vt:lpstr>Wingdings</vt:lpstr>
      <vt:lpstr>Wingdings 2</vt:lpstr>
      <vt:lpstr>Slate</vt:lpstr>
      <vt:lpstr>“Go Make Disciples”</vt:lpstr>
      <vt:lpstr>“Go Make Disciples” </vt:lpstr>
      <vt:lpstr>“Go Make Disciples” </vt:lpstr>
      <vt:lpstr>“Go Make Disciples” </vt:lpstr>
      <vt:lpstr>“Go Make Disciples” </vt:lpstr>
      <vt:lpstr>Identifying Marks Of Discipleship</vt:lpstr>
      <vt:lpstr>The Costs Of Discipleship</vt:lpstr>
      <vt:lpstr>The Rewards Of Discipleship</vt:lpstr>
      <vt:lpstr>The Beginning Of Discipleship</vt:lpstr>
      <vt:lpstr>The Beginning Of Discipleship</vt:lpstr>
      <vt:lpstr>The Beginning Of Discipleship</vt:lpstr>
      <vt:lpstr>The Beginning Of Discipleship</vt:lpstr>
      <vt:lpstr>The Beginning Of Discipleship</vt:lpstr>
      <vt:lpstr>The Beginning Of Discipleship</vt:lpstr>
      <vt:lpstr>The Beginning Of Discipleship</vt:lpstr>
      <vt:lpstr>Are You A Disciple?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 Make Disciples (4)</dc:title>
  <dc:creator>Micky Galloway</dc:creator>
  <cp:lastModifiedBy>Richard Lidh</cp:lastModifiedBy>
  <cp:revision>47</cp:revision>
  <cp:lastPrinted>2022-07-23T23:18:56Z</cp:lastPrinted>
  <dcterms:created xsi:type="dcterms:W3CDTF">2014-01-11T23:02:49Z</dcterms:created>
  <dcterms:modified xsi:type="dcterms:W3CDTF">2022-07-23T23:19:25Z</dcterms:modified>
</cp:coreProperties>
</file>